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82748"/>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LightRAG: Enhancing Large Language Models with Graph-Based Knowledge</a:t>
            </a:r>
            <a:endParaRPr lang="en-US" sz="4450" dirty="0"/>
          </a:p>
        </p:txBody>
      </p:sp>
      <p:sp>
        <p:nvSpPr>
          <p:cNvPr id="4" name="Text 1"/>
          <p:cNvSpPr/>
          <p:nvPr/>
        </p:nvSpPr>
        <p:spPr>
          <a:xfrm>
            <a:off x="793790" y="515802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Chethan Madhugiri Chandrashekar</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Bhagyashri Pagar</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
</a:t>
            </a:r>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Divyateja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2578" y="630793"/>
            <a:ext cx="8712994" cy="556022"/>
          </a:xfrm>
          <a:prstGeom prst="rect">
            <a:avLst/>
          </a:prstGeom>
          <a:noFill/>
          <a:ln/>
        </p:spPr>
        <p:txBody>
          <a:bodyPr wrap="none" lIns="0" tIns="0" rIns="0" bIns="0" rtlCol="0" anchor="t"/>
          <a:lstStyle/>
          <a:p>
            <a:pPr algn="l" indent="0" marL="0">
              <a:lnSpc>
                <a:spcPts val="4350"/>
              </a:lnSpc>
              <a:buNone/>
            </a:pPr>
            <a:r>
              <a:rPr lang="en-US" sz="3500" b="1" dirty="0">
                <a:solidFill>
                  <a:srgbClr val="403C4E"/>
                </a:solidFill>
                <a:latin typeface="Merriweather Bold" pitchFamily="34" charset="0"/>
                <a:ea typeface="Merriweather Bold" pitchFamily="34" charset="-122"/>
                <a:cs typeface="Merriweather Bold" pitchFamily="34" charset="-120"/>
              </a:rPr>
              <a:t>Theoretical Foundation of RAG Systems</a:t>
            </a:r>
            <a:endParaRPr lang="en-US" sz="3500" dirty="0"/>
          </a:p>
        </p:txBody>
      </p:sp>
      <p:pic>
        <p:nvPicPr>
          <p:cNvPr id="3" name="Image 0" descr="preencoded.png">    </p:cNvPr>
          <p:cNvPicPr>
            <a:picLocks noChangeAspect="1"/>
          </p:cNvPicPr>
          <p:nvPr/>
        </p:nvPicPr>
        <p:blipFill>
          <a:blip r:embed="rId1"/>
          <a:stretch>
            <a:fillRect/>
          </a:stretch>
        </p:blipFill>
        <p:spPr>
          <a:xfrm>
            <a:off x="3140631" y="1542574"/>
            <a:ext cx="1656398" cy="1025009"/>
          </a:xfrm>
          <a:prstGeom prst="rect">
            <a:avLst/>
          </a:prstGeom>
        </p:spPr>
      </p:pic>
      <p:pic>
        <p:nvPicPr>
          <p:cNvPr id="4" name="Image 1" descr="preencoded.png">    </p:cNvPr>
          <p:cNvPicPr>
            <a:picLocks noChangeAspect="1"/>
          </p:cNvPicPr>
          <p:nvPr/>
        </p:nvPicPr>
        <p:blipFill>
          <a:blip r:embed="rId2"/>
          <a:stretch>
            <a:fillRect/>
          </a:stretch>
        </p:blipFill>
        <p:spPr>
          <a:xfrm>
            <a:off x="3843695" y="2025729"/>
            <a:ext cx="250150" cy="312658"/>
          </a:xfrm>
          <a:prstGeom prst="rect">
            <a:avLst/>
          </a:prstGeom>
        </p:spPr>
      </p:pic>
      <p:sp>
        <p:nvSpPr>
          <p:cNvPr id="5" name="Text 1"/>
          <p:cNvSpPr/>
          <p:nvPr/>
        </p:nvSpPr>
        <p:spPr>
          <a:xfrm>
            <a:off x="4974908" y="1720453"/>
            <a:ext cx="2223730" cy="278011"/>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LightRAG Approach</a:t>
            </a:r>
            <a:endParaRPr lang="en-US" sz="1750" dirty="0"/>
          </a:p>
        </p:txBody>
      </p:sp>
      <p:sp>
        <p:nvSpPr>
          <p:cNvPr id="6" name="Text 2"/>
          <p:cNvSpPr/>
          <p:nvPr/>
        </p:nvSpPr>
        <p:spPr>
          <a:xfrm>
            <a:off x="4974908" y="2105144"/>
            <a:ext cx="3804523" cy="284559"/>
          </a:xfrm>
          <a:prstGeom prst="rect">
            <a:avLst/>
          </a:prstGeom>
          <a:noFill/>
          <a:ln/>
        </p:spPr>
        <p:txBody>
          <a:bodyPr wrap="non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Graph-based indexing with dual-level retrieval</a:t>
            </a:r>
            <a:endParaRPr lang="en-US" sz="1400" dirty="0"/>
          </a:p>
        </p:txBody>
      </p:sp>
      <p:sp>
        <p:nvSpPr>
          <p:cNvPr id="7" name="Shape 3"/>
          <p:cNvSpPr/>
          <p:nvPr/>
        </p:nvSpPr>
        <p:spPr>
          <a:xfrm>
            <a:off x="4841438" y="2580203"/>
            <a:ext cx="9121973" cy="11430"/>
          </a:xfrm>
          <a:prstGeom prst="roundRect">
            <a:avLst>
              <a:gd name="adj" fmla="val 653716"/>
            </a:avLst>
          </a:prstGeom>
          <a:solidFill>
            <a:srgbClr val="E5BEB2"/>
          </a:solidFill>
          <a:ln/>
        </p:spPr>
      </p:sp>
      <p:pic>
        <p:nvPicPr>
          <p:cNvPr id="8" name="Image 2" descr="preencoded.png">    </p:cNvPr>
          <p:cNvPicPr>
            <a:picLocks noChangeAspect="1"/>
          </p:cNvPicPr>
          <p:nvPr/>
        </p:nvPicPr>
        <p:blipFill>
          <a:blip r:embed="rId3"/>
          <a:stretch>
            <a:fillRect/>
          </a:stretch>
        </p:blipFill>
        <p:spPr>
          <a:xfrm>
            <a:off x="2312432" y="2611993"/>
            <a:ext cx="3312795" cy="1025009"/>
          </a:xfrm>
          <a:prstGeom prst="rect">
            <a:avLst/>
          </a:prstGeom>
        </p:spPr>
      </p:pic>
      <p:pic>
        <p:nvPicPr>
          <p:cNvPr id="9" name="Image 3" descr="preencoded.png">    </p:cNvPr>
          <p:cNvPicPr>
            <a:picLocks noChangeAspect="1"/>
          </p:cNvPicPr>
          <p:nvPr/>
        </p:nvPicPr>
        <p:blipFill>
          <a:blip r:embed="rId4"/>
          <a:stretch>
            <a:fillRect/>
          </a:stretch>
        </p:blipFill>
        <p:spPr>
          <a:xfrm>
            <a:off x="3843695" y="2968109"/>
            <a:ext cx="250150" cy="312658"/>
          </a:xfrm>
          <a:prstGeom prst="rect">
            <a:avLst/>
          </a:prstGeom>
        </p:spPr>
      </p:pic>
      <p:sp>
        <p:nvSpPr>
          <p:cNvPr id="10" name="Text 4"/>
          <p:cNvSpPr/>
          <p:nvPr/>
        </p:nvSpPr>
        <p:spPr>
          <a:xfrm>
            <a:off x="5803106" y="2789873"/>
            <a:ext cx="2698552" cy="278011"/>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Graph-Based Knowledge</a:t>
            </a:r>
            <a:endParaRPr lang="en-US" sz="1750" dirty="0"/>
          </a:p>
        </p:txBody>
      </p:sp>
      <p:sp>
        <p:nvSpPr>
          <p:cNvPr id="11" name="Text 5"/>
          <p:cNvSpPr/>
          <p:nvPr/>
        </p:nvSpPr>
        <p:spPr>
          <a:xfrm>
            <a:off x="5803106" y="3174563"/>
            <a:ext cx="4016454" cy="284559"/>
          </a:xfrm>
          <a:prstGeom prst="rect">
            <a:avLst/>
          </a:prstGeom>
          <a:noFill/>
          <a:ln/>
        </p:spPr>
        <p:txBody>
          <a:bodyPr wrap="non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Capturing entity relationships and dependencies</a:t>
            </a:r>
            <a:endParaRPr lang="en-US" sz="1400" dirty="0"/>
          </a:p>
        </p:txBody>
      </p:sp>
      <p:sp>
        <p:nvSpPr>
          <p:cNvPr id="12" name="Shape 6"/>
          <p:cNvSpPr/>
          <p:nvPr/>
        </p:nvSpPr>
        <p:spPr>
          <a:xfrm>
            <a:off x="5669637" y="3649623"/>
            <a:ext cx="8293775" cy="11430"/>
          </a:xfrm>
          <a:prstGeom prst="roundRect">
            <a:avLst>
              <a:gd name="adj" fmla="val 653716"/>
            </a:avLst>
          </a:prstGeom>
          <a:solidFill>
            <a:srgbClr val="E5BEB2"/>
          </a:solidFill>
          <a:ln/>
        </p:spPr>
      </p:sp>
      <p:pic>
        <p:nvPicPr>
          <p:cNvPr id="13" name="Image 4" descr="preencoded.png">    </p:cNvPr>
          <p:cNvPicPr>
            <a:picLocks noChangeAspect="1"/>
          </p:cNvPicPr>
          <p:nvPr/>
        </p:nvPicPr>
        <p:blipFill>
          <a:blip r:embed="rId5"/>
          <a:stretch>
            <a:fillRect/>
          </a:stretch>
        </p:blipFill>
        <p:spPr>
          <a:xfrm>
            <a:off x="1484233" y="3681413"/>
            <a:ext cx="4969193" cy="1025009"/>
          </a:xfrm>
          <a:prstGeom prst="rect">
            <a:avLst/>
          </a:prstGeom>
        </p:spPr>
      </p:pic>
      <p:pic>
        <p:nvPicPr>
          <p:cNvPr id="14" name="Image 5" descr="preencoded.png">    </p:cNvPr>
          <p:cNvPicPr>
            <a:picLocks noChangeAspect="1"/>
          </p:cNvPicPr>
          <p:nvPr/>
        </p:nvPicPr>
        <p:blipFill>
          <a:blip r:embed="rId6"/>
          <a:stretch>
            <a:fillRect/>
          </a:stretch>
        </p:blipFill>
        <p:spPr>
          <a:xfrm>
            <a:off x="3843695" y="4037528"/>
            <a:ext cx="250150" cy="312658"/>
          </a:xfrm>
          <a:prstGeom prst="rect">
            <a:avLst/>
          </a:prstGeom>
        </p:spPr>
      </p:pic>
      <p:sp>
        <p:nvSpPr>
          <p:cNvPr id="15" name="Text 7"/>
          <p:cNvSpPr/>
          <p:nvPr/>
        </p:nvSpPr>
        <p:spPr>
          <a:xfrm>
            <a:off x="6631305" y="3859292"/>
            <a:ext cx="3118009" cy="278011"/>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Traditional RAG Limitations</a:t>
            </a:r>
            <a:endParaRPr lang="en-US" sz="1750" dirty="0"/>
          </a:p>
        </p:txBody>
      </p:sp>
      <p:sp>
        <p:nvSpPr>
          <p:cNvPr id="16" name="Text 8"/>
          <p:cNvSpPr/>
          <p:nvPr/>
        </p:nvSpPr>
        <p:spPr>
          <a:xfrm>
            <a:off x="6631305" y="4243983"/>
            <a:ext cx="4363522" cy="284559"/>
          </a:xfrm>
          <a:prstGeom prst="rect">
            <a:avLst/>
          </a:prstGeom>
          <a:noFill/>
          <a:ln/>
        </p:spPr>
        <p:txBody>
          <a:bodyPr wrap="non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Flat documents, poor integration, inefficient retrieval</a:t>
            </a:r>
            <a:endParaRPr lang="en-US" sz="1400" dirty="0"/>
          </a:p>
        </p:txBody>
      </p:sp>
      <p:sp>
        <p:nvSpPr>
          <p:cNvPr id="17" name="Shape 9"/>
          <p:cNvSpPr/>
          <p:nvPr/>
        </p:nvSpPr>
        <p:spPr>
          <a:xfrm>
            <a:off x="6497836" y="4719042"/>
            <a:ext cx="7465576" cy="11430"/>
          </a:xfrm>
          <a:prstGeom prst="roundRect">
            <a:avLst>
              <a:gd name="adj" fmla="val 653716"/>
            </a:avLst>
          </a:prstGeom>
          <a:solidFill>
            <a:srgbClr val="E5BEB2"/>
          </a:solidFill>
          <a:ln/>
        </p:spPr>
      </p:sp>
      <p:pic>
        <p:nvPicPr>
          <p:cNvPr id="18" name="Image 6" descr="preencoded.png">    </p:cNvPr>
          <p:cNvPicPr>
            <a:picLocks noChangeAspect="1"/>
          </p:cNvPicPr>
          <p:nvPr/>
        </p:nvPicPr>
        <p:blipFill>
          <a:blip r:embed="rId7"/>
          <a:stretch>
            <a:fillRect/>
          </a:stretch>
        </p:blipFill>
        <p:spPr>
          <a:xfrm>
            <a:off x="656034" y="4750832"/>
            <a:ext cx="6625590" cy="1025009"/>
          </a:xfrm>
          <a:prstGeom prst="rect">
            <a:avLst/>
          </a:prstGeom>
        </p:spPr>
      </p:pic>
      <p:pic>
        <p:nvPicPr>
          <p:cNvPr id="19" name="Image 7" descr="preencoded.png">    </p:cNvPr>
          <p:cNvPicPr>
            <a:picLocks noChangeAspect="1"/>
          </p:cNvPicPr>
          <p:nvPr/>
        </p:nvPicPr>
        <p:blipFill>
          <a:blip r:embed="rId8"/>
          <a:stretch>
            <a:fillRect/>
          </a:stretch>
        </p:blipFill>
        <p:spPr>
          <a:xfrm>
            <a:off x="3843695" y="5106948"/>
            <a:ext cx="250150" cy="312658"/>
          </a:xfrm>
          <a:prstGeom prst="rect">
            <a:avLst/>
          </a:prstGeom>
        </p:spPr>
      </p:pic>
      <p:sp>
        <p:nvSpPr>
          <p:cNvPr id="20" name="Text 10"/>
          <p:cNvSpPr/>
          <p:nvPr/>
        </p:nvSpPr>
        <p:spPr>
          <a:xfrm>
            <a:off x="7459504" y="4928711"/>
            <a:ext cx="3383637" cy="278011"/>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RAG Mathematical Framework</a:t>
            </a:r>
            <a:endParaRPr lang="en-US" sz="1750" dirty="0"/>
          </a:p>
        </p:txBody>
      </p:sp>
      <p:sp>
        <p:nvSpPr>
          <p:cNvPr id="21" name="Text 11"/>
          <p:cNvSpPr/>
          <p:nvPr/>
        </p:nvSpPr>
        <p:spPr>
          <a:xfrm>
            <a:off x="7459504" y="5313402"/>
            <a:ext cx="4243507" cy="284559"/>
          </a:xfrm>
          <a:prstGeom prst="rect">
            <a:avLst/>
          </a:prstGeom>
          <a:noFill/>
          <a:ln/>
        </p:spPr>
        <p:txBody>
          <a:bodyPr wrap="non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M = (G, R = (φ, ψ)), M(q; D) = G(q, ψ(q; D ̂ )), D ̂ = φ(D)</a:t>
            </a:r>
            <a:endParaRPr lang="en-US" sz="1400" dirty="0"/>
          </a:p>
        </p:txBody>
      </p:sp>
      <p:sp>
        <p:nvSpPr>
          <p:cNvPr id="22" name="Text 12"/>
          <p:cNvSpPr/>
          <p:nvPr/>
        </p:nvSpPr>
        <p:spPr>
          <a:xfrm>
            <a:off x="622578" y="5975866"/>
            <a:ext cx="13385244" cy="569119"/>
          </a:xfrm>
          <a:prstGeom prst="rect">
            <a:avLst/>
          </a:prstGeom>
          <a:noFill/>
          <a:ln/>
        </p:spPr>
        <p:txBody>
          <a:bodyPr wrap="squar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Retrieval-Augmented Generation represents a significant advancement in natural language processing by combining information retrieval with text generation. The mathematical framework established by Lewis et al. (2020) provides clear separation between retrieval and generation components.</a:t>
            </a:r>
            <a:endParaRPr lang="en-US" sz="1400" dirty="0"/>
          </a:p>
        </p:txBody>
      </p:sp>
      <p:sp>
        <p:nvSpPr>
          <p:cNvPr id="23" name="Text 13"/>
          <p:cNvSpPr/>
          <p:nvPr/>
        </p:nvSpPr>
        <p:spPr>
          <a:xfrm>
            <a:off x="622578" y="6745010"/>
            <a:ext cx="13385244" cy="853678"/>
          </a:xfrm>
          <a:prstGeom prst="rect">
            <a:avLst/>
          </a:prstGeom>
          <a:noFill/>
          <a:ln/>
        </p:spPr>
        <p:txBody>
          <a:bodyPr wrap="square" lIns="0" tIns="0" rIns="0" bIns="0" rtlCol="0" anchor="t"/>
          <a:lstStyle/>
          <a:p>
            <a:pPr algn="l" indent="0" marL="0">
              <a:lnSpc>
                <a:spcPts val="2200"/>
              </a:lnSpc>
              <a:buNone/>
            </a:pPr>
            <a:r>
              <a:rPr lang="en-US" sz="1400" dirty="0">
                <a:solidFill>
                  <a:srgbClr val="403C4E"/>
                </a:solidFill>
                <a:latin typeface="Open Sans" pitchFamily="34" charset="0"/>
                <a:ea typeface="Open Sans" pitchFamily="34" charset="-122"/>
                <a:cs typeface="Open Sans" pitchFamily="34" charset="-120"/>
              </a:rPr>
              <a:t>Traditional RAG approaches suffer from treating documents as independent chunks, struggling to synthesize information across multiple sources, employing computationally expensive retrieval, and inefficiently handling new information. Graph structures have emerged as a powerful solution for representing complex relationships in knowledge.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1875" y="559356"/>
            <a:ext cx="6938129" cy="635556"/>
          </a:xfrm>
          <a:prstGeom prst="rect">
            <a:avLst/>
          </a:prstGeom>
          <a:noFill/>
          <a:ln/>
        </p:spPr>
        <p:txBody>
          <a:bodyPr wrap="none" lIns="0" tIns="0" rIns="0" bIns="0" rtlCol="0" anchor="t"/>
          <a:lstStyle/>
          <a:p>
            <a:pPr algn="l" indent="0" marL="0">
              <a:lnSpc>
                <a:spcPts val="5000"/>
              </a:lnSpc>
              <a:buNone/>
            </a:pPr>
            <a:r>
              <a:rPr lang="en-US" sz="4000" b="1" dirty="0">
                <a:solidFill>
                  <a:srgbClr val="403C4E"/>
                </a:solidFill>
                <a:latin typeface="Merriweather Bold" pitchFamily="34" charset="0"/>
                <a:ea typeface="Merriweather Bold" pitchFamily="34" charset="-122"/>
                <a:cs typeface="Merriweather Bold" pitchFamily="34" charset="-120"/>
              </a:rPr>
              <a:t>Core LightRAG Architecture</a:t>
            </a:r>
            <a:endParaRPr lang="en-US" sz="4000" dirty="0"/>
          </a:p>
        </p:txBody>
      </p:sp>
      <p:pic>
        <p:nvPicPr>
          <p:cNvPr id="3" name="Image 0" descr="preencoded.png">    </p:cNvPr>
          <p:cNvPicPr>
            <a:picLocks noChangeAspect="1"/>
          </p:cNvPicPr>
          <p:nvPr/>
        </p:nvPicPr>
        <p:blipFill>
          <a:blip r:embed="rId1"/>
          <a:stretch>
            <a:fillRect/>
          </a:stretch>
        </p:blipFill>
        <p:spPr>
          <a:xfrm>
            <a:off x="711875" y="1601748"/>
            <a:ext cx="1017032" cy="1220510"/>
          </a:xfrm>
          <a:prstGeom prst="rect">
            <a:avLst/>
          </a:prstGeom>
        </p:spPr>
      </p:pic>
      <p:sp>
        <p:nvSpPr>
          <p:cNvPr id="4" name="Text 1"/>
          <p:cNvSpPr/>
          <p:nvPr/>
        </p:nvSpPr>
        <p:spPr>
          <a:xfrm>
            <a:off x="2033945" y="1805107"/>
            <a:ext cx="3454479" cy="317897"/>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Graph-Based Text Indexing</a:t>
            </a:r>
            <a:endParaRPr lang="en-US" sz="2000" dirty="0"/>
          </a:p>
        </p:txBody>
      </p:sp>
      <p:sp>
        <p:nvSpPr>
          <p:cNvPr id="5" name="Text 2"/>
          <p:cNvSpPr/>
          <p:nvPr/>
        </p:nvSpPr>
        <p:spPr>
          <a:xfrm>
            <a:off x="2033945" y="2245043"/>
            <a:ext cx="11884581" cy="325517"/>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Converts document collections into a structured knowledge graph</a:t>
            </a:r>
            <a:endParaRPr lang="en-US" sz="1600" dirty="0"/>
          </a:p>
        </p:txBody>
      </p:sp>
      <p:pic>
        <p:nvPicPr>
          <p:cNvPr id="6" name="Image 1" descr="preencoded.png">    </p:cNvPr>
          <p:cNvPicPr>
            <a:picLocks noChangeAspect="1"/>
          </p:cNvPicPr>
          <p:nvPr/>
        </p:nvPicPr>
        <p:blipFill>
          <a:blip r:embed="rId2"/>
          <a:stretch>
            <a:fillRect/>
          </a:stretch>
        </p:blipFill>
        <p:spPr>
          <a:xfrm>
            <a:off x="711875" y="2822258"/>
            <a:ext cx="1017032" cy="1220510"/>
          </a:xfrm>
          <a:prstGeom prst="rect">
            <a:avLst/>
          </a:prstGeom>
        </p:spPr>
      </p:pic>
      <p:sp>
        <p:nvSpPr>
          <p:cNvPr id="7" name="Text 3"/>
          <p:cNvSpPr/>
          <p:nvPr/>
        </p:nvSpPr>
        <p:spPr>
          <a:xfrm>
            <a:off x="2033945" y="3025616"/>
            <a:ext cx="3534013" cy="317897"/>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Dual-Level Retrieval System</a:t>
            </a:r>
            <a:endParaRPr lang="en-US" sz="2000" dirty="0"/>
          </a:p>
        </p:txBody>
      </p:sp>
      <p:sp>
        <p:nvSpPr>
          <p:cNvPr id="8" name="Text 4"/>
          <p:cNvSpPr/>
          <p:nvPr/>
        </p:nvSpPr>
        <p:spPr>
          <a:xfrm>
            <a:off x="2033945" y="3465552"/>
            <a:ext cx="11884581" cy="325517"/>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Retrieves relevant information based on user queries</a:t>
            </a:r>
            <a:endParaRPr lang="en-US" sz="1600" dirty="0"/>
          </a:p>
        </p:txBody>
      </p:sp>
      <p:pic>
        <p:nvPicPr>
          <p:cNvPr id="9" name="Image 2" descr="preencoded.png">    </p:cNvPr>
          <p:cNvPicPr>
            <a:picLocks noChangeAspect="1"/>
          </p:cNvPicPr>
          <p:nvPr/>
        </p:nvPicPr>
        <p:blipFill>
          <a:blip r:embed="rId3"/>
          <a:stretch>
            <a:fillRect/>
          </a:stretch>
        </p:blipFill>
        <p:spPr>
          <a:xfrm>
            <a:off x="711875" y="4042767"/>
            <a:ext cx="1017032" cy="1220510"/>
          </a:xfrm>
          <a:prstGeom prst="rect">
            <a:avLst/>
          </a:prstGeom>
        </p:spPr>
      </p:pic>
      <p:sp>
        <p:nvSpPr>
          <p:cNvPr id="10" name="Text 5"/>
          <p:cNvSpPr/>
          <p:nvPr/>
        </p:nvSpPr>
        <p:spPr>
          <a:xfrm>
            <a:off x="2033945" y="4246126"/>
            <a:ext cx="2674739" cy="317897"/>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Response Generation</a:t>
            </a:r>
            <a:endParaRPr lang="en-US" sz="2000" dirty="0"/>
          </a:p>
        </p:txBody>
      </p:sp>
      <p:sp>
        <p:nvSpPr>
          <p:cNvPr id="11" name="Text 6"/>
          <p:cNvSpPr/>
          <p:nvPr/>
        </p:nvSpPr>
        <p:spPr>
          <a:xfrm>
            <a:off x="2033945" y="4686062"/>
            <a:ext cx="11884581" cy="325517"/>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Synthesizes retrieved information into coherent answers</a:t>
            </a:r>
            <a:endParaRPr lang="en-US" sz="1600" dirty="0"/>
          </a:p>
        </p:txBody>
      </p:sp>
      <p:sp>
        <p:nvSpPr>
          <p:cNvPr id="12" name="Text 7"/>
          <p:cNvSpPr/>
          <p:nvPr/>
        </p:nvSpPr>
        <p:spPr>
          <a:xfrm>
            <a:off x="711875" y="5492115"/>
            <a:ext cx="13206651" cy="976551"/>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Our implementation of LightRAG follows the architecture described by Guo et al. (2024) while adapting it to operate efficiently on standard computing resources. We utilized the official implementation from GitHub, establishing an isolated Python environment with necessary dependencies including sentence-transformers and Google's Generative AI.</a:t>
            </a:r>
            <a:endParaRPr lang="en-US" sz="1600" dirty="0"/>
          </a:p>
        </p:txBody>
      </p:sp>
      <p:sp>
        <p:nvSpPr>
          <p:cNvPr id="13" name="Text 8"/>
          <p:cNvSpPr/>
          <p:nvPr/>
        </p:nvSpPr>
        <p:spPr>
          <a:xfrm>
            <a:off x="711875" y="6697504"/>
            <a:ext cx="13206651" cy="976551"/>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The system processes documents by segmenting them into manageable chunks, extracting entities and relationships using LLM-based techniques, and constructing a knowledge graph with vector embeddings for efficient retrieval. Our implementation enables incremental updates without rebuilding the entire knowledge base.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748" y="540306"/>
            <a:ext cx="7769304" cy="1227534"/>
          </a:xfrm>
          <a:prstGeom prst="rect">
            <a:avLst/>
          </a:prstGeom>
          <a:noFill/>
          <a:ln/>
        </p:spPr>
        <p:txBody>
          <a:bodyPr wrap="square" lIns="0" tIns="0" rIns="0" bIns="0" rtlCol="0" anchor="t"/>
          <a:lstStyle/>
          <a:p>
            <a:pPr algn="l" indent="0" marL="0">
              <a:lnSpc>
                <a:spcPts val="4800"/>
              </a:lnSpc>
              <a:buNone/>
            </a:pPr>
            <a:r>
              <a:rPr lang="en-US" sz="3850" b="1" dirty="0">
                <a:solidFill>
                  <a:srgbClr val="403C4E"/>
                </a:solidFill>
                <a:latin typeface="Merriweather Bold" pitchFamily="34" charset="0"/>
                <a:ea typeface="Merriweather Bold" pitchFamily="34" charset="-122"/>
                <a:cs typeface="Merriweather Bold" pitchFamily="34" charset="-120"/>
              </a:rPr>
              <a:t>Graph-Based Text Indexing Process</a:t>
            </a:r>
            <a:endParaRPr lang="en-US" sz="3850" dirty="0"/>
          </a:p>
        </p:txBody>
      </p:sp>
      <p:sp>
        <p:nvSpPr>
          <p:cNvPr id="4" name="Shape 1"/>
          <p:cNvSpPr/>
          <p:nvPr/>
        </p:nvSpPr>
        <p:spPr>
          <a:xfrm>
            <a:off x="6173748" y="2062401"/>
            <a:ext cx="147280" cy="1053227"/>
          </a:xfrm>
          <a:prstGeom prst="roundRect">
            <a:avLst>
              <a:gd name="adj" fmla="val 56007"/>
            </a:avLst>
          </a:prstGeom>
          <a:solidFill>
            <a:srgbClr val="FFD8CC"/>
          </a:solidFill>
          <a:ln w="7620">
            <a:solidFill>
              <a:srgbClr val="E5BEB2"/>
            </a:solidFill>
            <a:prstDash val="solid"/>
          </a:ln>
        </p:spPr>
      </p:sp>
      <p:sp>
        <p:nvSpPr>
          <p:cNvPr id="5" name="Text 2"/>
          <p:cNvSpPr/>
          <p:nvPr/>
        </p:nvSpPr>
        <p:spPr>
          <a:xfrm>
            <a:off x="6615589" y="2062401"/>
            <a:ext cx="4831437" cy="306824"/>
          </a:xfrm>
          <a:prstGeom prst="rect">
            <a:avLst/>
          </a:prstGeom>
          <a:noFill/>
          <a:ln/>
        </p:spPr>
        <p:txBody>
          <a:bodyPr wrap="none" lIns="0" tIns="0" rIns="0" bIns="0" rtlCol="0" anchor="t"/>
          <a:lstStyle/>
          <a:p>
            <a:pPr algn="l" indent="0" marL="0">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Document Preprocessing and Chunking</a:t>
            </a:r>
            <a:endParaRPr lang="en-US" sz="1900" dirty="0"/>
          </a:p>
        </p:txBody>
      </p:sp>
      <p:sp>
        <p:nvSpPr>
          <p:cNvPr id="6" name="Text 3"/>
          <p:cNvSpPr/>
          <p:nvPr/>
        </p:nvSpPr>
        <p:spPr>
          <a:xfrm>
            <a:off x="6615589" y="2486978"/>
            <a:ext cx="7327463" cy="628650"/>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Documents are segmented into manageable chunks (1200 tokens per chunk), preprocessed to normalize formatting, and prepared for entity extraction.</a:t>
            </a:r>
            <a:endParaRPr lang="en-US" sz="1500" dirty="0"/>
          </a:p>
        </p:txBody>
      </p:sp>
      <p:sp>
        <p:nvSpPr>
          <p:cNvPr id="7" name="Shape 4"/>
          <p:cNvSpPr/>
          <p:nvPr/>
        </p:nvSpPr>
        <p:spPr>
          <a:xfrm>
            <a:off x="6468308" y="3311962"/>
            <a:ext cx="147280" cy="1367552"/>
          </a:xfrm>
          <a:prstGeom prst="roundRect">
            <a:avLst>
              <a:gd name="adj" fmla="val 56007"/>
            </a:avLst>
          </a:prstGeom>
          <a:solidFill>
            <a:srgbClr val="FFD8CC"/>
          </a:solidFill>
          <a:ln w="7620">
            <a:solidFill>
              <a:srgbClr val="E5BEB2"/>
            </a:solidFill>
            <a:prstDash val="solid"/>
          </a:ln>
        </p:spPr>
      </p:sp>
      <p:sp>
        <p:nvSpPr>
          <p:cNvPr id="8" name="Text 5"/>
          <p:cNvSpPr/>
          <p:nvPr/>
        </p:nvSpPr>
        <p:spPr>
          <a:xfrm>
            <a:off x="6910149" y="3311962"/>
            <a:ext cx="4201835" cy="306824"/>
          </a:xfrm>
          <a:prstGeom prst="rect">
            <a:avLst/>
          </a:prstGeom>
          <a:noFill/>
          <a:ln/>
        </p:spPr>
        <p:txBody>
          <a:bodyPr wrap="none" lIns="0" tIns="0" rIns="0" bIns="0" rtlCol="0" anchor="t"/>
          <a:lstStyle/>
          <a:p>
            <a:pPr algn="l" indent="0" marL="0">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Entity and Relationship Extraction</a:t>
            </a:r>
            <a:endParaRPr lang="en-US" sz="1900" dirty="0"/>
          </a:p>
        </p:txBody>
      </p:sp>
      <p:sp>
        <p:nvSpPr>
          <p:cNvPr id="9" name="Text 6"/>
          <p:cNvSpPr/>
          <p:nvPr/>
        </p:nvSpPr>
        <p:spPr>
          <a:xfrm>
            <a:off x="6910149" y="3736538"/>
            <a:ext cx="7032903" cy="942975"/>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LLM-based extraction identifies and categorizes entities (person, organization, location, event) and determines relationships between them, including directional attributes.</a:t>
            </a:r>
            <a:endParaRPr lang="en-US" sz="1500" dirty="0"/>
          </a:p>
        </p:txBody>
      </p:sp>
      <p:sp>
        <p:nvSpPr>
          <p:cNvPr id="10" name="Shape 7"/>
          <p:cNvSpPr/>
          <p:nvPr/>
        </p:nvSpPr>
        <p:spPr>
          <a:xfrm>
            <a:off x="6762869" y="4875848"/>
            <a:ext cx="147280" cy="1053227"/>
          </a:xfrm>
          <a:prstGeom prst="roundRect">
            <a:avLst>
              <a:gd name="adj" fmla="val 56007"/>
            </a:avLst>
          </a:prstGeom>
          <a:solidFill>
            <a:srgbClr val="FFD8CC"/>
          </a:solidFill>
          <a:ln w="7620">
            <a:solidFill>
              <a:srgbClr val="E5BEB2"/>
            </a:solidFill>
            <a:prstDash val="solid"/>
          </a:ln>
        </p:spPr>
      </p:sp>
      <p:sp>
        <p:nvSpPr>
          <p:cNvPr id="11" name="Text 8"/>
          <p:cNvSpPr/>
          <p:nvPr/>
        </p:nvSpPr>
        <p:spPr>
          <a:xfrm>
            <a:off x="7204710" y="4875848"/>
            <a:ext cx="3795951" cy="306824"/>
          </a:xfrm>
          <a:prstGeom prst="rect">
            <a:avLst/>
          </a:prstGeom>
          <a:noFill/>
          <a:ln/>
        </p:spPr>
        <p:txBody>
          <a:bodyPr wrap="none" lIns="0" tIns="0" rIns="0" bIns="0" rtlCol="0" anchor="t"/>
          <a:lstStyle/>
          <a:p>
            <a:pPr algn="l" indent="0" marL="0">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Knowledge Graph Construction</a:t>
            </a:r>
            <a:endParaRPr lang="en-US" sz="1900" dirty="0"/>
          </a:p>
        </p:txBody>
      </p:sp>
      <p:sp>
        <p:nvSpPr>
          <p:cNvPr id="12" name="Text 9"/>
          <p:cNvSpPr/>
          <p:nvPr/>
        </p:nvSpPr>
        <p:spPr>
          <a:xfrm>
            <a:off x="7204710" y="5300424"/>
            <a:ext cx="6738342" cy="628650"/>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An efficient in-memory graph structure is built with entity deduplication and key-value pair generation using LLM-based profiling.</a:t>
            </a:r>
            <a:endParaRPr lang="en-US" sz="1500" dirty="0"/>
          </a:p>
        </p:txBody>
      </p:sp>
      <p:sp>
        <p:nvSpPr>
          <p:cNvPr id="13" name="Shape 10"/>
          <p:cNvSpPr/>
          <p:nvPr/>
        </p:nvSpPr>
        <p:spPr>
          <a:xfrm>
            <a:off x="7057430" y="6125408"/>
            <a:ext cx="147280" cy="1367552"/>
          </a:xfrm>
          <a:prstGeom prst="roundRect">
            <a:avLst>
              <a:gd name="adj" fmla="val 56007"/>
            </a:avLst>
          </a:prstGeom>
          <a:solidFill>
            <a:srgbClr val="FFD8CC"/>
          </a:solidFill>
          <a:ln w="7620">
            <a:solidFill>
              <a:srgbClr val="E5BEB2"/>
            </a:solidFill>
            <a:prstDash val="solid"/>
          </a:ln>
        </p:spPr>
      </p:sp>
      <p:sp>
        <p:nvSpPr>
          <p:cNvPr id="14" name="Text 11"/>
          <p:cNvSpPr/>
          <p:nvPr/>
        </p:nvSpPr>
        <p:spPr>
          <a:xfrm>
            <a:off x="7499271" y="6125408"/>
            <a:ext cx="3793688" cy="306824"/>
          </a:xfrm>
          <a:prstGeom prst="rect">
            <a:avLst/>
          </a:prstGeom>
          <a:noFill/>
          <a:ln/>
        </p:spPr>
        <p:txBody>
          <a:bodyPr wrap="none" lIns="0" tIns="0" rIns="0" bIns="0" rtlCol="0" anchor="t"/>
          <a:lstStyle/>
          <a:p>
            <a:pPr algn="l" indent="0" marL="0">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Vector Embeddings Integration</a:t>
            </a:r>
            <a:endParaRPr lang="en-US" sz="1900" dirty="0"/>
          </a:p>
        </p:txBody>
      </p:sp>
      <p:sp>
        <p:nvSpPr>
          <p:cNvPr id="15" name="Text 12"/>
          <p:cNvSpPr/>
          <p:nvPr/>
        </p:nvSpPr>
        <p:spPr>
          <a:xfrm>
            <a:off x="7499271" y="6549985"/>
            <a:ext cx="6443782" cy="942975"/>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SentenceTransformer generates embeddings for entity names, descriptions, and relationships, stored in a vector database linked to the graph structure.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23223"/>
            <a:ext cx="7882414" cy="708779"/>
          </a:xfrm>
          <a:prstGeom prst="rect">
            <a:avLst/>
          </a:prstGeom>
          <a:noFill/>
          <a:ln/>
        </p:spPr>
        <p:txBody>
          <a:bodyPr wrap="non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Dual-Level Retrieval System</a:t>
            </a:r>
            <a:endParaRPr lang="en-US" sz="4450" dirty="0"/>
          </a:p>
        </p:txBody>
      </p:sp>
      <p:sp>
        <p:nvSpPr>
          <p:cNvPr id="3" name="Text 1"/>
          <p:cNvSpPr/>
          <p:nvPr/>
        </p:nvSpPr>
        <p:spPr>
          <a:xfrm>
            <a:off x="793790" y="22989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Query Analysis</a:t>
            </a:r>
            <a:endParaRPr lang="en-US" sz="2200" dirty="0"/>
          </a:p>
        </p:txBody>
      </p:sp>
      <p:sp>
        <p:nvSpPr>
          <p:cNvPr id="4" name="Text 2"/>
          <p:cNvSpPr/>
          <p:nvPr/>
        </p:nvSpPr>
        <p:spPr>
          <a:xfrm>
            <a:off x="793790" y="2880122"/>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Extracts high-level (conceptual) and low-level (entity-specific) keywords from user queries, classifies query intent, and converts keywords into vector representations.</a:t>
            </a:r>
            <a:endParaRPr lang="en-US" sz="1750" dirty="0"/>
          </a:p>
        </p:txBody>
      </p:sp>
      <p:sp>
        <p:nvSpPr>
          <p:cNvPr id="5" name="Text 3"/>
          <p:cNvSpPr/>
          <p:nvPr/>
        </p:nvSpPr>
        <p:spPr>
          <a:xfrm>
            <a:off x="793790" y="489870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Keyword extraction</a:t>
            </a:r>
            <a:endParaRPr lang="en-US" sz="1750" dirty="0"/>
          </a:p>
        </p:txBody>
      </p:sp>
      <p:sp>
        <p:nvSpPr>
          <p:cNvPr id="6" name="Text 4"/>
          <p:cNvSpPr/>
          <p:nvPr/>
        </p:nvSpPr>
        <p:spPr>
          <a:xfrm>
            <a:off x="793790" y="5340906"/>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Query classification</a:t>
            </a:r>
            <a:endParaRPr lang="en-US" sz="1750" dirty="0"/>
          </a:p>
        </p:txBody>
      </p:sp>
      <p:sp>
        <p:nvSpPr>
          <p:cNvPr id="7" name="Text 5"/>
          <p:cNvSpPr/>
          <p:nvPr/>
        </p:nvSpPr>
        <p:spPr>
          <a:xfrm>
            <a:off x="793790" y="5783104"/>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Query vectorization</a:t>
            </a:r>
            <a:endParaRPr lang="en-US" sz="1750" dirty="0"/>
          </a:p>
        </p:txBody>
      </p:sp>
      <p:sp>
        <p:nvSpPr>
          <p:cNvPr id="8" name="Text 6"/>
          <p:cNvSpPr/>
          <p:nvPr/>
        </p:nvSpPr>
        <p:spPr>
          <a:xfrm>
            <a:off x="5332928" y="22989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Low-Level Retrieval</a:t>
            </a:r>
            <a:endParaRPr lang="en-US" sz="2200" dirty="0"/>
          </a:p>
        </p:txBody>
      </p:sp>
      <p:sp>
        <p:nvSpPr>
          <p:cNvPr id="9" name="Text 7"/>
          <p:cNvSpPr/>
          <p:nvPr/>
        </p:nvSpPr>
        <p:spPr>
          <a:xfrm>
            <a:off x="5332928" y="2880122"/>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Focuses on specific entities and their immediate relationships in the knowledge graph.</a:t>
            </a:r>
            <a:endParaRPr lang="en-US" sz="1750" dirty="0"/>
          </a:p>
        </p:txBody>
      </p:sp>
      <p:sp>
        <p:nvSpPr>
          <p:cNvPr id="10" name="Text 8"/>
          <p:cNvSpPr/>
          <p:nvPr/>
        </p:nvSpPr>
        <p:spPr>
          <a:xfrm>
            <a:off x="5332928" y="417290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Entity matching</a:t>
            </a:r>
            <a:endParaRPr lang="en-US" sz="1750" dirty="0"/>
          </a:p>
        </p:txBody>
      </p:sp>
      <p:sp>
        <p:nvSpPr>
          <p:cNvPr id="11" name="Text 9"/>
          <p:cNvSpPr/>
          <p:nvPr/>
        </p:nvSpPr>
        <p:spPr>
          <a:xfrm>
            <a:off x="5332928" y="461510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Relationship traversal</a:t>
            </a:r>
            <a:endParaRPr lang="en-US" sz="1750" dirty="0"/>
          </a:p>
        </p:txBody>
      </p:sp>
      <p:sp>
        <p:nvSpPr>
          <p:cNvPr id="12" name="Text 10"/>
          <p:cNvSpPr/>
          <p:nvPr/>
        </p:nvSpPr>
        <p:spPr>
          <a:xfrm>
            <a:off x="5332928" y="505729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Attribute collection</a:t>
            </a:r>
            <a:endParaRPr lang="en-US" sz="1750" dirty="0"/>
          </a:p>
        </p:txBody>
      </p:sp>
      <p:sp>
        <p:nvSpPr>
          <p:cNvPr id="13" name="Text 11"/>
          <p:cNvSpPr/>
          <p:nvPr/>
        </p:nvSpPr>
        <p:spPr>
          <a:xfrm>
            <a:off x="9872067" y="2298978"/>
            <a:ext cx="2887980"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High-Level Retrieval</a:t>
            </a:r>
            <a:endParaRPr lang="en-US" sz="2200" dirty="0"/>
          </a:p>
        </p:txBody>
      </p:sp>
      <p:sp>
        <p:nvSpPr>
          <p:cNvPr id="14" name="Text 12"/>
          <p:cNvSpPr/>
          <p:nvPr/>
        </p:nvSpPr>
        <p:spPr>
          <a:xfrm>
            <a:off x="9872067" y="2880122"/>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Addresses broader conceptual aspects of queries through multi-hop exploration.</a:t>
            </a:r>
            <a:endParaRPr lang="en-US" sz="1750" dirty="0"/>
          </a:p>
        </p:txBody>
      </p:sp>
      <p:sp>
        <p:nvSpPr>
          <p:cNvPr id="15" name="Text 13"/>
          <p:cNvSpPr/>
          <p:nvPr/>
        </p:nvSpPr>
        <p:spPr>
          <a:xfrm>
            <a:off x="9872067" y="417290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Conceptual matching</a:t>
            </a:r>
            <a:endParaRPr lang="en-US" sz="1750" dirty="0"/>
          </a:p>
        </p:txBody>
      </p:sp>
      <p:sp>
        <p:nvSpPr>
          <p:cNvPr id="16" name="Text 14"/>
          <p:cNvSpPr/>
          <p:nvPr/>
        </p:nvSpPr>
        <p:spPr>
          <a:xfrm>
            <a:off x="9872067" y="461510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Multi-hop traversal</a:t>
            </a:r>
            <a:endParaRPr lang="en-US" sz="1750" dirty="0"/>
          </a:p>
        </p:txBody>
      </p:sp>
      <p:sp>
        <p:nvSpPr>
          <p:cNvPr id="17" name="Text 15"/>
          <p:cNvSpPr/>
          <p:nvPr/>
        </p:nvSpPr>
        <p:spPr>
          <a:xfrm>
            <a:off x="9872067" y="505729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Theme extraction</a:t>
            </a:r>
            <a:endParaRPr lang="en-US" sz="1750" dirty="0"/>
          </a:p>
        </p:txBody>
      </p:sp>
      <p:sp>
        <p:nvSpPr>
          <p:cNvPr id="18" name="Text 16"/>
          <p:cNvSpPr/>
          <p:nvPr/>
        </p:nvSpPr>
        <p:spPr>
          <a:xfrm>
            <a:off x="793790" y="648045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The retrieval system integrates results from both levels by merging entity and relationship information, ranking based on relevance to the query, and organizing retrieved information into a structured format for the generation component.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0640" y="856417"/>
            <a:ext cx="7359015" cy="521613"/>
          </a:xfrm>
          <a:prstGeom prst="rect">
            <a:avLst/>
          </a:prstGeom>
          <a:noFill/>
          <a:ln/>
        </p:spPr>
        <p:txBody>
          <a:bodyPr wrap="none" lIns="0" tIns="0" rIns="0" bIns="0" rtlCol="0" anchor="t"/>
          <a:lstStyle/>
          <a:p>
            <a:pPr algn="l" indent="0" marL="0">
              <a:lnSpc>
                <a:spcPts val="4100"/>
              </a:lnSpc>
              <a:buNone/>
            </a:pPr>
            <a:r>
              <a:rPr lang="en-US" sz="3250" b="1" dirty="0">
                <a:solidFill>
                  <a:srgbClr val="403C4E"/>
                </a:solidFill>
                <a:latin typeface="Merriweather Bold" pitchFamily="34" charset="0"/>
                <a:ea typeface="Merriweather Bold" pitchFamily="34" charset="-122"/>
                <a:cs typeface="Merriweather Bold" pitchFamily="34" charset="-120"/>
              </a:rPr>
              <a:t>Enhanced Implementation Features</a:t>
            </a:r>
            <a:endParaRPr lang="en-US" sz="3250" dirty="0"/>
          </a:p>
        </p:txBody>
      </p:sp>
      <p:sp>
        <p:nvSpPr>
          <p:cNvPr id="4" name="Shape 1"/>
          <p:cNvSpPr/>
          <p:nvPr/>
        </p:nvSpPr>
        <p:spPr>
          <a:xfrm>
            <a:off x="6070640" y="1628418"/>
            <a:ext cx="7975521" cy="1511260"/>
          </a:xfrm>
          <a:prstGeom prst="roundRect">
            <a:avLst>
              <a:gd name="adj" fmla="val 4640"/>
            </a:avLst>
          </a:prstGeom>
          <a:solidFill>
            <a:srgbClr val="FFD8CC"/>
          </a:solidFill>
          <a:ln w="7620">
            <a:solidFill>
              <a:srgbClr val="E5BEB2"/>
            </a:solidFill>
            <a:prstDash val="solid"/>
          </a:ln>
        </p:spPr>
      </p:sp>
      <p:sp>
        <p:nvSpPr>
          <p:cNvPr id="5" name="Text 2"/>
          <p:cNvSpPr/>
          <p:nvPr/>
        </p:nvSpPr>
        <p:spPr>
          <a:xfrm>
            <a:off x="6245185" y="1802963"/>
            <a:ext cx="3596640" cy="260866"/>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Priority-Based Incremental Update</a:t>
            </a:r>
            <a:endParaRPr lang="en-US" sz="1600" dirty="0"/>
          </a:p>
        </p:txBody>
      </p:sp>
      <p:sp>
        <p:nvSpPr>
          <p:cNvPr id="6" name="Text 3"/>
          <p:cNvSpPr/>
          <p:nvPr/>
        </p:nvSpPr>
        <p:spPr>
          <a:xfrm>
            <a:off x="6245185" y="2163961"/>
            <a:ext cx="7626429" cy="801172"/>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Calculates node importance based on centrality metrics, access frequency, and recency. Prioritizes high-importance nodes connected to new information and applies intelligent pruning to maintain balance between graph size and coverage.</a:t>
            </a:r>
            <a:endParaRPr lang="en-US" sz="1300" dirty="0"/>
          </a:p>
        </p:txBody>
      </p:sp>
      <p:sp>
        <p:nvSpPr>
          <p:cNvPr id="7" name="Shape 4"/>
          <p:cNvSpPr/>
          <p:nvPr/>
        </p:nvSpPr>
        <p:spPr>
          <a:xfrm>
            <a:off x="6070640" y="3306604"/>
            <a:ext cx="7975521" cy="1244203"/>
          </a:xfrm>
          <a:prstGeom prst="roundRect">
            <a:avLst>
              <a:gd name="adj" fmla="val 5635"/>
            </a:avLst>
          </a:prstGeom>
          <a:solidFill>
            <a:srgbClr val="FFD8CC"/>
          </a:solidFill>
          <a:ln w="7620">
            <a:solidFill>
              <a:srgbClr val="E5BEB2"/>
            </a:solidFill>
            <a:prstDash val="solid"/>
          </a:ln>
        </p:spPr>
      </p:sp>
      <p:sp>
        <p:nvSpPr>
          <p:cNvPr id="8" name="Text 5"/>
          <p:cNvSpPr/>
          <p:nvPr/>
        </p:nvSpPr>
        <p:spPr>
          <a:xfrm>
            <a:off x="6245185" y="3481149"/>
            <a:ext cx="2722959" cy="260866"/>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Query Refinement Module</a:t>
            </a:r>
            <a:endParaRPr lang="en-US" sz="1600" dirty="0"/>
          </a:p>
        </p:txBody>
      </p:sp>
      <p:sp>
        <p:nvSpPr>
          <p:cNvPr id="9" name="Text 6"/>
          <p:cNvSpPr/>
          <p:nvPr/>
        </p:nvSpPr>
        <p:spPr>
          <a:xfrm>
            <a:off x="6245185" y="3842147"/>
            <a:ext cx="7626429" cy="534114"/>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Detects ambiguities in queries, decomposes complex queries into component sub-queries while maintaining context, and classifies queries based on underlying intent to tailor retrieval strategy.</a:t>
            </a:r>
            <a:endParaRPr lang="en-US" sz="1300" dirty="0"/>
          </a:p>
        </p:txBody>
      </p:sp>
      <p:sp>
        <p:nvSpPr>
          <p:cNvPr id="10" name="Shape 7"/>
          <p:cNvSpPr/>
          <p:nvPr/>
        </p:nvSpPr>
        <p:spPr>
          <a:xfrm>
            <a:off x="6070640" y="4717733"/>
            <a:ext cx="7975521" cy="1244203"/>
          </a:xfrm>
          <a:prstGeom prst="roundRect">
            <a:avLst>
              <a:gd name="adj" fmla="val 5635"/>
            </a:avLst>
          </a:prstGeom>
          <a:solidFill>
            <a:srgbClr val="FFD8CC"/>
          </a:solidFill>
          <a:ln w="7620">
            <a:solidFill>
              <a:srgbClr val="E5BEB2"/>
            </a:solidFill>
            <a:prstDash val="solid"/>
          </a:ln>
        </p:spPr>
      </p:sp>
      <p:sp>
        <p:nvSpPr>
          <p:cNvPr id="11" name="Text 8"/>
          <p:cNvSpPr/>
          <p:nvPr/>
        </p:nvSpPr>
        <p:spPr>
          <a:xfrm>
            <a:off x="6245185" y="4892278"/>
            <a:ext cx="2918222" cy="260866"/>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Domain-Specific Adaptation</a:t>
            </a:r>
            <a:endParaRPr lang="en-US" sz="1600" dirty="0"/>
          </a:p>
        </p:txBody>
      </p:sp>
      <p:sp>
        <p:nvSpPr>
          <p:cNvPr id="12" name="Text 9"/>
          <p:cNvSpPr/>
          <p:nvPr/>
        </p:nvSpPr>
        <p:spPr>
          <a:xfrm>
            <a:off x="6245185" y="5253276"/>
            <a:ext cx="7626429" cy="534114"/>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Allows definition of custom entity types, specialized relationship types with domain-specific semantics, and integration with existing domain ontologies to leverage specialized knowledge.</a:t>
            </a:r>
            <a:endParaRPr lang="en-US" sz="1300" dirty="0"/>
          </a:p>
        </p:txBody>
      </p:sp>
      <p:sp>
        <p:nvSpPr>
          <p:cNvPr id="13" name="Shape 10"/>
          <p:cNvSpPr/>
          <p:nvPr/>
        </p:nvSpPr>
        <p:spPr>
          <a:xfrm>
            <a:off x="6070640" y="6128861"/>
            <a:ext cx="7975521" cy="1244203"/>
          </a:xfrm>
          <a:prstGeom prst="roundRect">
            <a:avLst>
              <a:gd name="adj" fmla="val 5635"/>
            </a:avLst>
          </a:prstGeom>
          <a:solidFill>
            <a:srgbClr val="FFD8CC"/>
          </a:solidFill>
          <a:ln w="7620">
            <a:solidFill>
              <a:srgbClr val="E5BEB2"/>
            </a:solidFill>
            <a:prstDash val="solid"/>
          </a:ln>
        </p:spPr>
      </p:sp>
      <p:sp>
        <p:nvSpPr>
          <p:cNvPr id="14" name="Text 11"/>
          <p:cNvSpPr/>
          <p:nvPr/>
        </p:nvSpPr>
        <p:spPr>
          <a:xfrm>
            <a:off x="6245185" y="6303407"/>
            <a:ext cx="2723793" cy="260866"/>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Visualization Components</a:t>
            </a:r>
            <a:endParaRPr lang="en-US" sz="1600" dirty="0"/>
          </a:p>
        </p:txBody>
      </p:sp>
      <p:sp>
        <p:nvSpPr>
          <p:cNvPr id="15" name="Text 12"/>
          <p:cNvSpPr/>
          <p:nvPr/>
        </p:nvSpPr>
        <p:spPr>
          <a:xfrm>
            <a:off x="6245185" y="6664404"/>
            <a:ext cx="7626429" cy="534114"/>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Provides interactive visualization of the knowledge graph structure and retrieval process, showing entity relationships, cluster detection, and path tracing during information retrieval.</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6760" y="586740"/>
            <a:ext cx="5683210" cy="666869"/>
          </a:xfrm>
          <a:prstGeom prst="rect">
            <a:avLst/>
          </a:prstGeom>
          <a:noFill/>
          <a:ln/>
        </p:spPr>
        <p:txBody>
          <a:bodyPr wrap="none" lIns="0" tIns="0" rIns="0" bIns="0" rtlCol="0" anchor="t"/>
          <a:lstStyle/>
          <a:p>
            <a:pPr algn="l" indent="0" marL="0">
              <a:lnSpc>
                <a:spcPts val="5250"/>
              </a:lnSpc>
              <a:buNone/>
            </a:pPr>
            <a:r>
              <a:rPr lang="en-US" sz="4200" b="1" dirty="0">
                <a:solidFill>
                  <a:srgbClr val="403C4E"/>
                </a:solidFill>
                <a:latin typeface="Merriweather Bold" pitchFamily="34" charset="0"/>
                <a:ea typeface="Merriweather Bold" pitchFamily="34" charset="-122"/>
                <a:cs typeface="Merriweather Bold" pitchFamily="34" charset="-120"/>
              </a:rPr>
              <a:t>Experimental Results</a:t>
            </a:r>
            <a:endParaRPr lang="en-US" sz="4200" dirty="0"/>
          </a:p>
        </p:txBody>
      </p:sp>
      <p:pic>
        <p:nvPicPr>
          <p:cNvPr id="3" name="Image 0" descr="preencoded.png">    </p:cNvPr>
          <p:cNvPicPr>
            <a:picLocks noChangeAspect="1"/>
          </p:cNvPicPr>
          <p:nvPr/>
        </p:nvPicPr>
        <p:blipFill>
          <a:blip r:embed="rId1"/>
          <a:stretch>
            <a:fillRect/>
          </a:stretch>
        </p:blipFill>
        <p:spPr>
          <a:xfrm>
            <a:off x="746760" y="1680329"/>
            <a:ext cx="11926133" cy="4741902"/>
          </a:xfrm>
          <a:prstGeom prst="rect">
            <a:avLst/>
          </a:prstGeom>
        </p:spPr>
      </p:pic>
      <p:sp>
        <p:nvSpPr>
          <p:cNvPr id="4" name="Shape 1"/>
          <p:cNvSpPr/>
          <p:nvPr/>
        </p:nvSpPr>
        <p:spPr>
          <a:xfrm>
            <a:off x="2246948" y="6422231"/>
            <a:ext cx="213360" cy="213360"/>
          </a:xfrm>
          <a:prstGeom prst="roundRect">
            <a:avLst>
              <a:gd name="adj" fmla="val 8571"/>
            </a:avLst>
          </a:prstGeom>
          <a:solidFill>
            <a:srgbClr val="4D1200"/>
          </a:solidFill>
          <a:ln/>
        </p:spPr>
      </p:sp>
      <p:sp>
        <p:nvSpPr>
          <p:cNvPr id="5" name="Text 2"/>
          <p:cNvSpPr/>
          <p:nvPr/>
        </p:nvSpPr>
        <p:spPr>
          <a:xfrm>
            <a:off x="2521268" y="6422231"/>
            <a:ext cx="1092637" cy="213360"/>
          </a:xfrm>
          <a:prstGeom prst="rect">
            <a:avLst/>
          </a:prstGeom>
          <a:noFill/>
          <a:ln/>
        </p:spPr>
        <p:txBody>
          <a:bodyPr wrap="none" lIns="0" tIns="0" rIns="0" bIns="0" rtlCol="0" anchor="t"/>
          <a:lstStyle/>
          <a:p>
            <a:pPr algn="l" indent="0" marL="0">
              <a:lnSpc>
                <a:spcPts val="1650"/>
              </a:lnSpc>
              <a:buNone/>
            </a:pPr>
            <a:r>
              <a:rPr lang="en-US" sz="1650" dirty="0">
                <a:solidFill>
                  <a:srgbClr val="403C4E"/>
                </a:solidFill>
                <a:latin typeface="Open Sans" pitchFamily="34" charset="0"/>
                <a:ea typeface="Open Sans" pitchFamily="34" charset="-122"/>
                <a:cs typeface="Open Sans" pitchFamily="34" charset="-120"/>
              </a:rPr>
              <a:t>Agriculture</a:t>
            </a:r>
            <a:endParaRPr lang="en-US" sz="1650" dirty="0"/>
          </a:p>
        </p:txBody>
      </p:sp>
      <p:sp>
        <p:nvSpPr>
          <p:cNvPr id="6" name="Shape 3"/>
          <p:cNvSpPr/>
          <p:nvPr/>
        </p:nvSpPr>
        <p:spPr>
          <a:xfrm>
            <a:off x="4937046" y="6422231"/>
            <a:ext cx="213360" cy="213360"/>
          </a:xfrm>
          <a:prstGeom prst="roundRect">
            <a:avLst>
              <a:gd name="adj" fmla="val 8571"/>
            </a:avLst>
          </a:prstGeom>
          <a:solidFill>
            <a:srgbClr val="851F00"/>
          </a:solidFill>
          <a:ln/>
        </p:spPr>
      </p:sp>
      <p:sp>
        <p:nvSpPr>
          <p:cNvPr id="7" name="Text 4"/>
          <p:cNvSpPr/>
          <p:nvPr/>
        </p:nvSpPr>
        <p:spPr>
          <a:xfrm>
            <a:off x="5211366" y="6422231"/>
            <a:ext cx="251460" cy="213360"/>
          </a:xfrm>
          <a:prstGeom prst="rect">
            <a:avLst/>
          </a:prstGeom>
          <a:noFill/>
          <a:ln/>
        </p:spPr>
        <p:txBody>
          <a:bodyPr wrap="none" lIns="0" tIns="0" rIns="0" bIns="0" rtlCol="0" anchor="t"/>
          <a:lstStyle/>
          <a:p>
            <a:pPr algn="l" indent="0" marL="0">
              <a:lnSpc>
                <a:spcPts val="1650"/>
              </a:lnSpc>
              <a:buNone/>
            </a:pPr>
            <a:r>
              <a:rPr lang="en-US" sz="1650" dirty="0">
                <a:solidFill>
                  <a:srgbClr val="403C4E"/>
                </a:solidFill>
                <a:latin typeface="Open Sans" pitchFamily="34" charset="0"/>
                <a:ea typeface="Open Sans" pitchFamily="34" charset="-122"/>
                <a:cs typeface="Open Sans" pitchFamily="34" charset="-120"/>
              </a:rPr>
              <a:t>CS</a:t>
            </a:r>
            <a:endParaRPr lang="en-US" sz="1650" dirty="0"/>
          </a:p>
        </p:txBody>
      </p:sp>
      <p:sp>
        <p:nvSpPr>
          <p:cNvPr id="8" name="Shape 5"/>
          <p:cNvSpPr/>
          <p:nvPr/>
        </p:nvSpPr>
        <p:spPr>
          <a:xfrm>
            <a:off x="7822644" y="6422231"/>
            <a:ext cx="213360" cy="213360"/>
          </a:xfrm>
          <a:prstGeom prst="roundRect">
            <a:avLst>
              <a:gd name="adj" fmla="val 8571"/>
            </a:avLst>
          </a:prstGeom>
          <a:solidFill>
            <a:srgbClr val="BD2C00"/>
          </a:solidFill>
          <a:ln/>
        </p:spPr>
      </p:sp>
      <p:sp>
        <p:nvSpPr>
          <p:cNvPr id="9" name="Text 6"/>
          <p:cNvSpPr/>
          <p:nvPr/>
        </p:nvSpPr>
        <p:spPr>
          <a:xfrm>
            <a:off x="8096964" y="6422231"/>
            <a:ext cx="519470" cy="213360"/>
          </a:xfrm>
          <a:prstGeom prst="rect">
            <a:avLst/>
          </a:prstGeom>
          <a:noFill/>
          <a:ln/>
        </p:spPr>
        <p:txBody>
          <a:bodyPr wrap="none" lIns="0" tIns="0" rIns="0" bIns="0" rtlCol="0" anchor="t"/>
          <a:lstStyle/>
          <a:p>
            <a:pPr algn="l" indent="0" marL="0">
              <a:lnSpc>
                <a:spcPts val="1650"/>
              </a:lnSpc>
              <a:buNone/>
            </a:pPr>
            <a:r>
              <a:rPr lang="en-US" sz="1650" dirty="0">
                <a:solidFill>
                  <a:srgbClr val="403C4E"/>
                </a:solidFill>
                <a:latin typeface="Open Sans" pitchFamily="34" charset="0"/>
                <a:ea typeface="Open Sans" pitchFamily="34" charset="-122"/>
                <a:cs typeface="Open Sans" pitchFamily="34" charset="-120"/>
              </a:rPr>
              <a:t>Legal</a:t>
            </a:r>
            <a:endParaRPr lang="en-US" sz="1650" dirty="0"/>
          </a:p>
        </p:txBody>
      </p:sp>
      <p:sp>
        <p:nvSpPr>
          <p:cNvPr id="10" name="Shape 7"/>
          <p:cNvSpPr/>
          <p:nvPr/>
        </p:nvSpPr>
        <p:spPr>
          <a:xfrm>
            <a:off x="9805630" y="6422231"/>
            <a:ext cx="213360" cy="213360"/>
          </a:xfrm>
          <a:prstGeom prst="roundRect">
            <a:avLst>
              <a:gd name="adj" fmla="val 8571"/>
            </a:avLst>
          </a:prstGeom>
          <a:solidFill>
            <a:srgbClr val="F53900"/>
          </a:solidFill>
          <a:ln/>
        </p:spPr>
      </p:sp>
      <p:sp>
        <p:nvSpPr>
          <p:cNvPr id="11" name="Text 8"/>
          <p:cNvSpPr/>
          <p:nvPr/>
        </p:nvSpPr>
        <p:spPr>
          <a:xfrm>
            <a:off x="10079950" y="6422231"/>
            <a:ext cx="357545" cy="213360"/>
          </a:xfrm>
          <a:prstGeom prst="rect">
            <a:avLst/>
          </a:prstGeom>
          <a:noFill/>
          <a:ln/>
        </p:spPr>
        <p:txBody>
          <a:bodyPr wrap="none" lIns="0" tIns="0" rIns="0" bIns="0" rtlCol="0" anchor="t"/>
          <a:lstStyle/>
          <a:p>
            <a:pPr algn="l" indent="0" marL="0">
              <a:lnSpc>
                <a:spcPts val="1650"/>
              </a:lnSpc>
              <a:buNone/>
            </a:pPr>
            <a:r>
              <a:rPr lang="en-US" sz="1650" dirty="0">
                <a:solidFill>
                  <a:srgbClr val="403C4E"/>
                </a:solidFill>
                <a:latin typeface="Open Sans" pitchFamily="34" charset="0"/>
                <a:ea typeface="Open Sans" pitchFamily="34" charset="-122"/>
                <a:cs typeface="Open Sans" pitchFamily="34" charset="-120"/>
              </a:rPr>
              <a:t>Mix</a:t>
            </a:r>
            <a:endParaRPr lang="en-US" sz="1650" dirty="0"/>
          </a:p>
        </p:txBody>
      </p:sp>
      <p:sp>
        <p:nvSpPr>
          <p:cNvPr id="12" name="Text 9"/>
          <p:cNvSpPr/>
          <p:nvPr/>
        </p:nvSpPr>
        <p:spPr>
          <a:xfrm>
            <a:off x="746760" y="7302460"/>
            <a:ext cx="13136880" cy="341352"/>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2109" y="636270"/>
            <a:ext cx="8034814" cy="609005"/>
          </a:xfrm>
          <a:prstGeom prst="rect">
            <a:avLst/>
          </a:prstGeom>
          <a:noFill/>
          <a:ln/>
        </p:spPr>
        <p:txBody>
          <a:bodyPr wrap="none" lIns="0" tIns="0" rIns="0" bIns="0" rtlCol="0" anchor="t"/>
          <a:lstStyle/>
          <a:p>
            <a:pPr algn="l" indent="0" marL="0">
              <a:lnSpc>
                <a:spcPts val="4750"/>
              </a:lnSpc>
              <a:buNone/>
            </a:pPr>
            <a:r>
              <a:rPr lang="en-US" sz="3800" b="1" dirty="0">
                <a:solidFill>
                  <a:srgbClr val="403C4E"/>
                </a:solidFill>
                <a:latin typeface="Merriweather Bold" pitchFamily="34" charset="0"/>
                <a:ea typeface="Merriweather Bold" pitchFamily="34" charset="-122"/>
                <a:cs typeface="Merriweather Bold" pitchFamily="34" charset="-120"/>
              </a:rPr>
              <a:t>Conclusion and Future Directions</a:t>
            </a:r>
            <a:endParaRPr lang="en-US" sz="3800" dirty="0"/>
          </a:p>
        </p:txBody>
      </p:sp>
      <p:sp>
        <p:nvSpPr>
          <p:cNvPr id="3" name="Shape 1"/>
          <p:cNvSpPr/>
          <p:nvPr/>
        </p:nvSpPr>
        <p:spPr>
          <a:xfrm>
            <a:off x="682109" y="3771305"/>
            <a:ext cx="13266182" cy="22860"/>
          </a:xfrm>
          <a:prstGeom prst="roundRect">
            <a:avLst>
              <a:gd name="adj" fmla="val 358094"/>
            </a:avLst>
          </a:prstGeom>
          <a:solidFill>
            <a:srgbClr val="E5BEB2"/>
          </a:solidFill>
          <a:ln/>
        </p:spPr>
      </p:sp>
      <p:sp>
        <p:nvSpPr>
          <p:cNvPr id="4" name="Shape 2"/>
          <p:cNvSpPr/>
          <p:nvPr/>
        </p:nvSpPr>
        <p:spPr>
          <a:xfrm>
            <a:off x="3938349" y="3186767"/>
            <a:ext cx="22860" cy="584597"/>
          </a:xfrm>
          <a:prstGeom prst="roundRect">
            <a:avLst>
              <a:gd name="adj" fmla="val 358094"/>
            </a:avLst>
          </a:prstGeom>
          <a:solidFill>
            <a:srgbClr val="E5BEB2"/>
          </a:solidFill>
          <a:ln/>
        </p:spPr>
      </p:sp>
      <p:sp>
        <p:nvSpPr>
          <p:cNvPr id="5" name="Shape 3"/>
          <p:cNvSpPr/>
          <p:nvPr/>
        </p:nvSpPr>
        <p:spPr>
          <a:xfrm>
            <a:off x="3730585" y="3552051"/>
            <a:ext cx="438507" cy="438507"/>
          </a:xfrm>
          <a:prstGeom prst="roundRect">
            <a:avLst>
              <a:gd name="adj" fmla="val 18668"/>
            </a:avLst>
          </a:prstGeom>
          <a:solidFill>
            <a:srgbClr val="FFD8CC"/>
          </a:solidFill>
          <a:ln w="7620">
            <a:solidFill>
              <a:srgbClr val="E5BEB2"/>
            </a:solidFill>
            <a:prstDash val="solid"/>
          </a:ln>
        </p:spPr>
      </p:sp>
      <p:pic>
        <p:nvPicPr>
          <p:cNvPr id="6" name="Image 0" descr="preencoded.png">    </p:cNvPr>
          <p:cNvPicPr>
            <a:picLocks noChangeAspect="1"/>
          </p:cNvPicPr>
          <p:nvPr/>
        </p:nvPicPr>
        <p:blipFill>
          <a:blip r:embed="rId1"/>
          <a:stretch>
            <a:fillRect/>
          </a:stretch>
        </p:blipFill>
        <p:spPr>
          <a:xfrm>
            <a:off x="3803630" y="3588544"/>
            <a:ext cx="292298" cy="365403"/>
          </a:xfrm>
          <a:prstGeom prst="rect">
            <a:avLst/>
          </a:prstGeom>
        </p:spPr>
      </p:pic>
      <p:sp>
        <p:nvSpPr>
          <p:cNvPr id="7" name="Text 4"/>
          <p:cNvSpPr/>
          <p:nvPr/>
        </p:nvSpPr>
        <p:spPr>
          <a:xfrm>
            <a:off x="2605683" y="1946791"/>
            <a:ext cx="2688431" cy="304443"/>
          </a:xfrm>
          <a:prstGeom prst="rect">
            <a:avLst/>
          </a:prstGeom>
          <a:noFill/>
          <a:ln/>
        </p:spPr>
        <p:txBody>
          <a:bodyPr wrap="none" lIns="0" tIns="0" rIns="0" bIns="0" rtlCol="0" anchor="t"/>
          <a:lstStyle/>
          <a:p>
            <a:pPr algn="ctr"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Current Achievements</a:t>
            </a:r>
            <a:endParaRPr lang="en-US" sz="1900" dirty="0"/>
          </a:p>
        </p:txBody>
      </p:sp>
      <p:sp>
        <p:nvSpPr>
          <p:cNvPr id="8" name="Text 5"/>
          <p:cNvSpPr/>
          <p:nvPr/>
        </p:nvSpPr>
        <p:spPr>
          <a:xfrm>
            <a:off x="876895" y="2368153"/>
            <a:ext cx="6146125" cy="623649"/>
          </a:xfrm>
          <a:prstGeom prst="rect">
            <a:avLst/>
          </a:prstGeom>
          <a:noFill/>
          <a:ln/>
        </p:spPr>
        <p:txBody>
          <a:bodyPr wrap="square" lIns="0" tIns="0" rIns="0" bIns="0" rtlCol="0" anchor="t"/>
          <a:lstStyle/>
          <a:p>
            <a:pPr algn="ctr" indent="0" marL="0">
              <a:lnSpc>
                <a:spcPts val="2450"/>
              </a:lnSpc>
              <a:buNone/>
            </a:pPr>
            <a:r>
              <a:rPr lang="en-US" sz="1500" dirty="0">
                <a:solidFill>
                  <a:srgbClr val="403C4E"/>
                </a:solidFill>
                <a:latin typeface="Open Sans" pitchFamily="34" charset="0"/>
                <a:ea typeface="Open Sans" pitchFamily="34" charset="-122"/>
                <a:cs typeface="Open Sans" pitchFamily="34" charset="-120"/>
              </a:rPr>
              <a:t>Successfully implemented LightRAG with significant enhancements and demonstrated superior performance over existing approaches.</a:t>
            </a:r>
            <a:endParaRPr lang="en-US" sz="1500" dirty="0"/>
          </a:p>
        </p:txBody>
      </p:sp>
      <p:sp>
        <p:nvSpPr>
          <p:cNvPr id="9" name="Shape 6"/>
          <p:cNvSpPr/>
          <p:nvPr/>
        </p:nvSpPr>
        <p:spPr>
          <a:xfrm>
            <a:off x="7303532" y="3771245"/>
            <a:ext cx="22860" cy="584597"/>
          </a:xfrm>
          <a:prstGeom prst="roundRect">
            <a:avLst>
              <a:gd name="adj" fmla="val 358094"/>
            </a:avLst>
          </a:prstGeom>
          <a:solidFill>
            <a:srgbClr val="E5BEB2"/>
          </a:solidFill>
          <a:ln/>
        </p:spPr>
      </p:sp>
      <p:sp>
        <p:nvSpPr>
          <p:cNvPr id="10" name="Shape 7"/>
          <p:cNvSpPr/>
          <p:nvPr/>
        </p:nvSpPr>
        <p:spPr>
          <a:xfrm>
            <a:off x="7095768" y="3552051"/>
            <a:ext cx="438507" cy="438507"/>
          </a:xfrm>
          <a:prstGeom prst="roundRect">
            <a:avLst>
              <a:gd name="adj" fmla="val 18668"/>
            </a:avLst>
          </a:prstGeom>
          <a:solidFill>
            <a:srgbClr val="FFD8CC"/>
          </a:solidFill>
          <a:ln w="7620">
            <a:solidFill>
              <a:srgbClr val="E5BEB2"/>
            </a:solidFill>
            <a:prstDash val="solid"/>
          </a:ln>
        </p:spPr>
      </p:sp>
      <p:pic>
        <p:nvPicPr>
          <p:cNvPr id="11" name="Image 1" descr="preencoded.png">    </p:cNvPr>
          <p:cNvPicPr>
            <a:picLocks noChangeAspect="1"/>
          </p:cNvPicPr>
          <p:nvPr/>
        </p:nvPicPr>
        <p:blipFill>
          <a:blip r:embed="rId2"/>
          <a:stretch>
            <a:fillRect/>
          </a:stretch>
        </p:blipFill>
        <p:spPr>
          <a:xfrm>
            <a:off x="7168813" y="3588544"/>
            <a:ext cx="292298" cy="365403"/>
          </a:xfrm>
          <a:prstGeom prst="rect">
            <a:avLst/>
          </a:prstGeom>
        </p:spPr>
      </p:pic>
      <p:sp>
        <p:nvSpPr>
          <p:cNvPr id="12" name="Text 8"/>
          <p:cNvSpPr/>
          <p:nvPr/>
        </p:nvSpPr>
        <p:spPr>
          <a:xfrm>
            <a:off x="6096953" y="4550807"/>
            <a:ext cx="2436257" cy="304443"/>
          </a:xfrm>
          <a:prstGeom prst="rect">
            <a:avLst/>
          </a:prstGeom>
          <a:noFill/>
          <a:ln/>
        </p:spPr>
        <p:txBody>
          <a:bodyPr wrap="none" lIns="0" tIns="0" rIns="0" bIns="0" rtlCol="0" anchor="t"/>
          <a:lstStyle/>
          <a:p>
            <a:pPr algn="ctr"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Limitations</a:t>
            </a:r>
            <a:endParaRPr lang="en-US" sz="1900" dirty="0"/>
          </a:p>
        </p:txBody>
      </p:sp>
      <p:sp>
        <p:nvSpPr>
          <p:cNvPr id="13" name="Text 9"/>
          <p:cNvSpPr/>
          <p:nvPr/>
        </p:nvSpPr>
        <p:spPr>
          <a:xfrm>
            <a:off x="4242078" y="4972169"/>
            <a:ext cx="6146125" cy="623649"/>
          </a:xfrm>
          <a:prstGeom prst="rect">
            <a:avLst/>
          </a:prstGeom>
          <a:noFill/>
          <a:ln/>
        </p:spPr>
        <p:txBody>
          <a:bodyPr wrap="square" lIns="0" tIns="0" rIns="0" bIns="0" rtlCol="0" anchor="t"/>
          <a:lstStyle/>
          <a:p>
            <a:pPr algn="ctr" indent="0" marL="0">
              <a:lnSpc>
                <a:spcPts val="2450"/>
              </a:lnSpc>
              <a:buNone/>
            </a:pPr>
            <a:r>
              <a:rPr lang="en-US" sz="1500" dirty="0">
                <a:solidFill>
                  <a:srgbClr val="403C4E"/>
                </a:solidFill>
                <a:latin typeface="Open Sans" pitchFamily="34" charset="0"/>
                <a:ea typeface="Open Sans" pitchFamily="34" charset="-122"/>
                <a:cs typeface="Open Sans" pitchFamily="34" charset="-120"/>
              </a:rPr>
              <a:t>Dependency on language model quality, domain generalization challenges, scalability limits with extremely large knowledge bases.</a:t>
            </a:r>
            <a:endParaRPr lang="en-US" sz="1500" dirty="0"/>
          </a:p>
        </p:txBody>
      </p:sp>
      <p:sp>
        <p:nvSpPr>
          <p:cNvPr id="14" name="Shape 10"/>
          <p:cNvSpPr/>
          <p:nvPr/>
        </p:nvSpPr>
        <p:spPr>
          <a:xfrm>
            <a:off x="10668833" y="3186767"/>
            <a:ext cx="22860" cy="584597"/>
          </a:xfrm>
          <a:prstGeom prst="roundRect">
            <a:avLst>
              <a:gd name="adj" fmla="val 358094"/>
            </a:avLst>
          </a:prstGeom>
          <a:solidFill>
            <a:srgbClr val="E5BEB2"/>
          </a:solidFill>
          <a:ln/>
        </p:spPr>
      </p:sp>
      <p:sp>
        <p:nvSpPr>
          <p:cNvPr id="15" name="Shape 11"/>
          <p:cNvSpPr/>
          <p:nvPr/>
        </p:nvSpPr>
        <p:spPr>
          <a:xfrm>
            <a:off x="10461069" y="3552051"/>
            <a:ext cx="438507" cy="438507"/>
          </a:xfrm>
          <a:prstGeom prst="roundRect">
            <a:avLst>
              <a:gd name="adj" fmla="val 18668"/>
            </a:avLst>
          </a:prstGeom>
          <a:solidFill>
            <a:srgbClr val="FFD8CC"/>
          </a:solidFill>
          <a:ln w="7620">
            <a:solidFill>
              <a:srgbClr val="E5BEB2"/>
            </a:solidFill>
            <a:prstDash val="solid"/>
          </a:ln>
        </p:spPr>
      </p:sp>
      <p:pic>
        <p:nvPicPr>
          <p:cNvPr id="16" name="Image 2" descr="preencoded.png">    </p:cNvPr>
          <p:cNvPicPr>
            <a:picLocks noChangeAspect="1"/>
          </p:cNvPicPr>
          <p:nvPr/>
        </p:nvPicPr>
        <p:blipFill>
          <a:blip r:embed="rId3"/>
          <a:stretch>
            <a:fillRect/>
          </a:stretch>
        </p:blipFill>
        <p:spPr>
          <a:xfrm>
            <a:off x="10534114" y="3588544"/>
            <a:ext cx="292298" cy="365403"/>
          </a:xfrm>
          <a:prstGeom prst="rect">
            <a:avLst/>
          </a:prstGeom>
        </p:spPr>
      </p:pic>
      <p:sp>
        <p:nvSpPr>
          <p:cNvPr id="17" name="Text 12"/>
          <p:cNvSpPr/>
          <p:nvPr/>
        </p:nvSpPr>
        <p:spPr>
          <a:xfrm>
            <a:off x="9462254" y="1634966"/>
            <a:ext cx="2436257" cy="304443"/>
          </a:xfrm>
          <a:prstGeom prst="rect">
            <a:avLst/>
          </a:prstGeom>
          <a:noFill/>
          <a:ln/>
        </p:spPr>
        <p:txBody>
          <a:bodyPr wrap="none" lIns="0" tIns="0" rIns="0" bIns="0" rtlCol="0" anchor="t"/>
          <a:lstStyle/>
          <a:p>
            <a:pPr algn="ctr"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Future Work</a:t>
            </a:r>
            <a:endParaRPr lang="en-US" sz="1900" dirty="0"/>
          </a:p>
        </p:txBody>
      </p:sp>
      <p:sp>
        <p:nvSpPr>
          <p:cNvPr id="18" name="Text 13"/>
          <p:cNvSpPr/>
          <p:nvPr/>
        </p:nvSpPr>
        <p:spPr>
          <a:xfrm>
            <a:off x="7607379" y="2056328"/>
            <a:ext cx="6146125" cy="935474"/>
          </a:xfrm>
          <a:prstGeom prst="rect">
            <a:avLst/>
          </a:prstGeom>
          <a:noFill/>
          <a:ln/>
        </p:spPr>
        <p:txBody>
          <a:bodyPr wrap="square" lIns="0" tIns="0" rIns="0" bIns="0" rtlCol="0" anchor="t"/>
          <a:lstStyle/>
          <a:p>
            <a:pPr algn="ctr" indent="0" marL="0">
              <a:lnSpc>
                <a:spcPts val="2450"/>
              </a:lnSpc>
              <a:buNone/>
            </a:pPr>
            <a:r>
              <a:rPr lang="en-US" sz="1500" dirty="0">
                <a:solidFill>
                  <a:srgbClr val="403C4E"/>
                </a:solidFill>
                <a:latin typeface="Open Sans" pitchFamily="34" charset="0"/>
                <a:ea typeface="Open Sans" pitchFamily="34" charset="-122"/>
                <a:cs typeface="Open Sans" pitchFamily="34" charset="-120"/>
              </a:rPr>
              <a:t>Multi-modal integration, temporal knowledge representation, cross-lingual capabilities, personalized retrieval, and explainable retrieval mechanisms.</a:t>
            </a:r>
            <a:endParaRPr lang="en-US" sz="1500" dirty="0"/>
          </a:p>
        </p:txBody>
      </p:sp>
      <p:sp>
        <p:nvSpPr>
          <p:cNvPr id="19" name="Text 14"/>
          <p:cNvSpPr/>
          <p:nvPr/>
        </p:nvSpPr>
        <p:spPr>
          <a:xfrm>
            <a:off x="682109" y="5815013"/>
            <a:ext cx="13266182" cy="935474"/>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Our implementation and enhancement of LightRAG demonstrates the significant potential of graph-based approaches for retrieval-augmented generation. By representing knowledge as an interconnected graph rather than isolated chunks, LightRAG achieves superior performance in terms of response quality, computational efficiency, and adaptability to new information.</a:t>
            </a:r>
            <a:endParaRPr lang="en-US" sz="1500" dirty="0"/>
          </a:p>
        </p:txBody>
      </p:sp>
      <p:sp>
        <p:nvSpPr>
          <p:cNvPr id="20" name="Text 15"/>
          <p:cNvSpPr/>
          <p:nvPr/>
        </p:nvSpPr>
        <p:spPr>
          <a:xfrm>
            <a:off x="682109" y="6969681"/>
            <a:ext cx="13266182" cy="623649"/>
          </a:xfrm>
          <a:prstGeom prst="rect">
            <a:avLst/>
          </a:prstGeom>
          <a:noFill/>
          <a:ln/>
        </p:spPr>
        <p:txBody>
          <a:bodyPr wrap="square" lIns="0" tIns="0" rIns="0" bIns="0" rtlCol="0" anchor="t"/>
          <a:lstStyle/>
          <a:p>
            <a:pPr algn="l" indent="0" marL="0">
              <a:lnSpc>
                <a:spcPts val="2450"/>
              </a:lnSpc>
              <a:buNone/>
            </a:pPr>
            <a:r>
              <a:rPr lang="en-US" sz="1500" dirty="0">
                <a:solidFill>
                  <a:srgbClr val="403C4E"/>
                </a:solidFill>
                <a:latin typeface="Open Sans" pitchFamily="34" charset="0"/>
                <a:ea typeface="Open Sans" pitchFamily="34" charset="-122"/>
                <a:cs typeface="Open Sans" pitchFamily="34" charset="-120"/>
              </a:rPr>
              <a:t>As language models continue to evolve, approaches like LightRAG that effectively ground them in structured knowledge will become increasingly important for ensuring accurate, contextually relevant, and comprehensive responses across diverse applications and specialized domains.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2025-04-23T05:46:18Z</dcterms:created>
  <dcterms:modified xsi:type="dcterms:W3CDTF">2025-04-23T05:46:18Z</dcterms:modified>
</cp:coreProperties>
</file>